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4"/>
  </p:notesMasterIdLst>
  <p:handoutMasterIdLst>
    <p:handoutMasterId r:id="rId45"/>
  </p:handoutMasterIdLst>
  <p:sldIdLst>
    <p:sldId id="271" r:id="rId2"/>
    <p:sldId id="389" r:id="rId3"/>
    <p:sldId id="390" r:id="rId4"/>
    <p:sldId id="298" r:id="rId5"/>
    <p:sldId id="391" r:id="rId6"/>
    <p:sldId id="366" r:id="rId7"/>
    <p:sldId id="378" r:id="rId8"/>
    <p:sldId id="369" r:id="rId9"/>
    <p:sldId id="370" r:id="rId10"/>
    <p:sldId id="371" r:id="rId11"/>
    <p:sldId id="372" r:id="rId12"/>
    <p:sldId id="380" r:id="rId13"/>
    <p:sldId id="398" r:id="rId14"/>
    <p:sldId id="381" r:id="rId15"/>
    <p:sldId id="382" r:id="rId16"/>
    <p:sldId id="385" r:id="rId17"/>
    <p:sldId id="379" r:id="rId18"/>
    <p:sldId id="386" r:id="rId19"/>
    <p:sldId id="373" r:id="rId20"/>
    <p:sldId id="387" r:id="rId21"/>
    <p:sldId id="367" r:id="rId22"/>
    <p:sldId id="374" r:id="rId23"/>
    <p:sldId id="375" r:id="rId24"/>
    <p:sldId id="376" r:id="rId25"/>
    <p:sldId id="399" r:id="rId26"/>
    <p:sldId id="388" r:id="rId27"/>
    <p:sldId id="402" r:id="rId28"/>
    <p:sldId id="401" r:id="rId29"/>
    <p:sldId id="377" r:id="rId30"/>
    <p:sldId id="392" r:id="rId31"/>
    <p:sldId id="361" r:id="rId32"/>
    <p:sldId id="362" r:id="rId33"/>
    <p:sldId id="393" r:id="rId34"/>
    <p:sldId id="394" r:id="rId35"/>
    <p:sldId id="395" r:id="rId36"/>
    <p:sldId id="396" r:id="rId37"/>
    <p:sldId id="397" r:id="rId38"/>
    <p:sldId id="403" r:id="rId39"/>
    <p:sldId id="310" r:id="rId40"/>
    <p:sldId id="311" r:id="rId41"/>
    <p:sldId id="363" r:id="rId42"/>
    <p:sldId id="400" r:id="rId43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6870" autoAdjust="0"/>
  </p:normalViewPr>
  <p:slideViewPr>
    <p:cSldViewPr>
      <p:cViewPr>
        <p:scale>
          <a:sx n="125" d="100"/>
          <a:sy n="125" d="100"/>
        </p:scale>
        <p:origin x="10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17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16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69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1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53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876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52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ream-analytics/stream-analytics-stream-analytics-query-patter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azure/stream-analytics/stream-analytics-with-azure-function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Microsoft/Trill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event-hubs/event-hubs-dotnet-standard-getstarted-sen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icrosoft.com/en-us/azure/iot-hub/iot-hub-compare-event-hub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zure-Samples/azure-iot-samples-csharp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azure-spher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-sphere/product-overview/scenari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microsoft.com/en-us/azure-sphere/wp-content/uploads/sites/7/2018/04/AzureSphere_OpenCloud.pdf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seeedstudio.com/Azure-Sphere-MT3620-Development-Kit-US-Version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omoya.yamanaka.5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facebook.com/groups/WankumaAlliancePh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bank.jp/en/corp/group/sbr/news/press/2016/20160308_0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Pepper_(robot)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en-US" altLang="ja-JP" sz="5400" dirty="0"/>
              <a:t>Collecting IoT Data </a:t>
            </a:r>
            <a:br>
              <a:rPr lang="en-US" altLang="ja-JP" sz="5400" dirty="0"/>
            </a:br>
            <a:r>
              <a:rPr lang="en-US" altLang="ja-JP" sz="5400" dirty="0"/>
              <a:t>with Azure</a:t>
            </a: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24283437"/>
      </p:ext>
    </p:extLst>
  </p:cSld>
  <p:clrMapOvr>
    <a:masterClrMapping/>
  </p:clrMapOvr>
  <p:transition>
    <p:wipe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863749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0481"/>
            <a:ext cx="4002373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863749"/>
            <a:ext cx="2571750" cy="9810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181555" y="1047350"/>
            <a:ext cx="2001432" cy="23926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Super</a:t>
            </a:r>
            <a:r>
              <a:rPr kumimoji="1" lang="en-US" altLang="ja-JP" dirty="0"/>
              <a:t> 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07179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386076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755070"/>
            <a:ext cx="2339463" cy="2053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73644-8453-4B36-855B-1D66FFFE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91" y="1852173"/>
            <a:ext cx="2377133" cy="91359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789588" y="271216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C683A3-C040-4991-8630-636B4AD1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91" y="5117898"/>
            <a:ext cx="3241229" cy="75937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198550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9379A0FB-DDD5-4DA9-81CF-FF8E797E66F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1st version</a:t>
            </a:r>
            <a:endParaRPr lang="ja-JP" altLang="en-US" sz="32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FBB2-2FC6-4930-A5F0-F6363296D90F}"/>
              </a:ext>
            </a:extLst>
          </p:cNvPr>
          <p:cNvSpPr txBox="1"/>
          <p:nvPr/>
        </p:nvSpPr>
        <p:spPr>
          <a:xfrm>
            <a:off x="6254270" y="246805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  <a:endParaRPr kumimoji="1" lang="ja-JP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B85E3-606D-4287-BB8D-F1A9E638A15D}"/>
              </a:ext>
            </a:extLst>
          </p:cNvPr>
          <p:cNvSpPr txBox="1"/>
          <p:nvPr/>
        </p:nvSpPr>
        <p:spPr>
          <a:xfrm>
            <a:off x="6364838" y="4072357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4F0A0-E8E4-4B75-93E8-298BAAFDEDEB}"/>
              </a:ext>
            </a:extLst>
          </p:cNvPr>
          <p:cNvSpPr txBox="1"/>
          <p:nvPr/>
        </p:nvSpPr>
        <p:spPr>
          <a:xfrm>
            <a:off x="6364838" y="556634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5EBBCB3-9336-4DD2-BA66-39E8AED5E10D}"/>
              </a:ext>
            </a:extLst>
          </p:cNvPr>
          <p:cNvSpPr/>
          <p:nvPr/>
        </p:nvSpPr>
        <p:spPr>
          <a:xfrm>
            <a:off x="7073912" y="2340848"/>
            <a:ext cx="1979712" cy="1301530"/>
          </a:xfrm>
          <a:prstGeom prst="wedgeRoundRectCallout">
            <a:avLst>
              <a:gd name="adj1" fmla="val -74078"/>
              <a:gd name="adj2" fmla="val 498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Stream Analytics filte</a:t>
            </a:r>
            <a:r>
              <a:rPr lang="en-US" altLang="ja-JP" dirty="0">
                <a:solidFill>
                  <a:schemeClr val="tx1"/>
                </a:solidFill>
              </a:rPr>
              <a:t>r and process the input data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7AD4F-CC40-4214-B748-9A583EFB5073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575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863749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0481"/>
            <a:ext cx="4002373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863749"/>
            <a:ext cx="2571750" cy="9810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181555" y="1047350"/>
            <a:ext cx="2001432" cy="23926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Super</a:t>
            </a:r>
            <a:r>
              <a:rPr kumimoji="1" lang="en-US" altLang="ja-JP" dirty="0"/>
              <a:t> 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07179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386076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755070"/>
            <a:ext cx="2339463" cy="2053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73644-8453-4B36-855B-1D66FFFE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91" y="1852173"/>
            <a:ext cx="2377133" cy="91359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789588" y="271216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C683A3-C040-4991-8630-636B4AD1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91" y="5117898"/>
            <a:ext cx="3241229" cy="75937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198550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9379A0FB-DDD5-4DA9-81CF-FF8E797E66F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1st version</a:t>
            </a:r>
            <a:endParaRPr lang="ja-JP" altLang="en-US" sz="32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FBB2-2FC6-4930-A5F0-F6363296D90F}"/>
              </a:ext>
            </a:extLst>
          </p:cNvPr>
          <p:cNvSpPr txBox="1"/>
          <p:nvPr/>
        </p:nvSpPr>
        <p:spPr>
          <a:xfrm>
            <a:off x="6254270" y="246805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  <a:endParaRPr kumimoji="1" lang="ja-JP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B85E3-606D-4287-BB8D-F1A9E638A15D}"/>
              </a:ext>
            </a:extLst>
          </p:cNvPr>
          <p:cNvSpPr txBox="1"/>
          <p:nvPr/>
        </p:nvSpPr>
        <p:spPr>
          <a:xfrm>
            <a:off x="6364838" y="4072357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4F0A0-E8E4-4B75-93E8-298BAAFDEDEB}"/>
              </a:ext>
            </a:extLst>
          </p:cNvPr>
          <p:cNvSpPr txBox="1"/>
          <p:nvPr/>
        </p:nvSpPr>
        <p:spPr>
          <a:xfrm>
            <a:off x="6364838" y="556634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5EBBCB3-9336-4DD2-BA66-39E8AED5E10D}"/>
              </a:ext>
            </a:extLst>
          </p:cNvPr>
          <p:cNvSpPr/>
          <p:nvPr/>
        </p:nvSpPr>
        <p:spPr>
          <a:xfrm>
            <a:off x="7025198" y="3934263"/>
            <a:ext cx="1979712" cy="1301530"/>
          </a:xfrm>
          <a:prstGeom prst="wedgeRoundRectCallout">
            <a:avLst>
              <a:gd name="adj1" fmla="val -74078"/>
              <a:gd name="adj2" fmla="val 498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Filtered data are saved in Storage Table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701A8B-9103-401B-AAC4-4D61757AB83C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61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Price</a:t>
            </a:r>
            <a:endParaRPr kumimoji="1" lang="ja-JP" alt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521B8-6B2A-4A15-9C4E-03940BBDC550}"/>
              </a:ext>
            </a:extLst>
          </p:cNvPr>
          <p:cNvSpPr/>
          <p:nvPr/>
        </p:nvSpPr>
        <p:spPr>
          <a:xfrm>
            <a:off x="2195736" y="5805264"/>
            <a:ext cx="58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https://azure.microsoft.com/en-us/pricing/calculator/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FA52E-769E-4671-B3F3-F517F0A3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124744"/>
            <a:ext cx="8460432" cy="42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Stream Analytics</a:t>
            </a:r>
            <a:endParaRPr kumimoji="1" lang="ja-JP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D566-C569-4C87-94CC-1E85D484BF6E}"/>
              </a:ext>
            </a:extLst>
          </p:cNvPr>
          <p:cNvSpPr txBox="1"/>
          <p:nvPr/>
        </p:nvSpPr>
        <p:spPr>
          <a:xfrm>
            <a:off x="591826" y="479282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 the 1st version, the important point is use of Azure Stream Analytics.</a:t>
            </a:r>
          </a:p>
          <a:p>
            <a:r>
              <a:rPr lang="en-US" altLang="ja-JP" dirty="0"/>
              <a:t>It allows users to define input data processing with SQL like query and connect to many kinds of output destinations, SQL DB, Azure Storage, Azure function,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C8012-6437-4C1A-B850-28837FA4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00808"/>
            <a:ext cx="5109280" cy="4061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BB3B6-65F3-43D7-AC7D-E3BA61903ADB}"/>
              </a:ext>
            </a:extLst>
          </p:cNvPr>
          <p:cNvSpPr txBox="1"/>
          <p:nvPr/>
        </p:nvSpPr>
        <p:spPr>
          <a:xfrm>
            <a:off x="1115616" y="14026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Query example: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3EDCA-AD10-4BB3-AB19-0480753CF31D}"/>
              </a:ext>
            </a:extLst>
          </p:cNvPr>
          <p:cNvSpPr/>
          <p:nvPr/>
        </p:nvSpPr>
        <p:spPr>
          <a:xfrm>
            <a:off x="1870222" y="5661248"/>
            <a:ext cx="6012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3"/>
              </a:rPr>
              <a:t>https://docs.microsoft.com/en-us/azure/stream-analytics/stream-analytics-stream-analytics-query-patterns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614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Stream Analytics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BB3B6-65F3-43D7-AC7D-E3BA61903ADB}"/>
              </a:ext>
            </a:extLst>
          </p:cNvPr>
          <p:cNvSpPr txBox="1"/>
          <p:nvPr/>
        </p:nvSpPr>
        <p:spPr>
          <a:xfrm>
            <a:off x="1979712" y="89360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Available Output Options</a:t>
            </a:r>
            <a:r>
              <a:rPr kumimoji="1" lang="en-US" altLang="ja-JP" dirty="0"/>
              <a:t>: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11F-0952-4EC5-AB5E-DB5AB1AD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81052"/>
            <a:ext cx="3664540" cy="3732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A5CFD-6C37-4BEA-902B-89D8BD99C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48" y="2348879"/>
            <a:ext cx="1586277" cy="222078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7D00262-B559-4419-9525-0E58F497C0A0}"/>
              </a:ext>
            </a:extLst>
          </p:cNvPr>
          <p:cNvSpPr/>
          <p:nvPr/>
        </p:nvSpPr>
        <p:spPr>
          <a:xfrm>
            <a:off x="6444208" y="1628800"/>
            <a:ext cx="2304256" cy="1224136"/>
          </a:xfrm>
          <a:prstGeom prst="wedgeRoundRectCallout">
            <a:avLst>
              <a:gd name="adj1" fmla="val -125295"/>
              <a:gd name="adj2" fmla="val 28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Only for MS SQL DB, MySQL and PostgreSQL are not supported.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5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Stream Analytics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BB3B6-65F3-43D7-AC7D-E3BA61903ADB}"/>
              </a:ext>
            </a:extLst>
          </p:cNvPr>
          <p:cNvSpPr txBox="1"/>
          <p:nvPr/>
        </p:nvSpPr>
        <p:spPr>
          <a:xfrm>
            <a:off x="197273" y="769559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Possible pattern with Azure Function: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3EDCA-AD10-4BB3-AB19-0480753CF31D}"/>
              </a:ext>
            </a:extLst>
          </p:cNvPr>
          <p:cNvSpPr/>
          <p:nvPr/>
        </p:nvSpPr>
        <p:spPr>
          <a:xfrm>
            <a:off x="197273" y="5661248"/>
            <a:ext cx="8895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2"/>
              </a:rPr>
              <a:t>https://docs.microsoft.com/en-us/azure/stream-analytics/stream-analytics-with-azure-functions</a:t>
            </a:r>
            <a:endParaRPr lang="ja-JP" alt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00C71-805C-49DE-8343-C2E80D5F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196752"/>
            <a:ext cx="7126805" cy="38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Stream Analytics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BB3B6-65F3-43D7-AC7D-E3BA61903ADB}"/>
              </a:ext>
            </a:extLst>
          </p:cNvPr>
          <p:cNvSpPr txBox="1"/>
          <p:nvPr/>
        </p:nvSpPr>
        <p:spPr>
          <a:xfrm>
            <a:off x="179512" y="67758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The open source streaming engine Trill: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3EDCA-AD10-4BB3-AB19-0480753CF31D}"/>
              </a:ext>
            </a:extLst>
          </p:cNvPr>
          <p:cNvSpPr/>
          <p:nvPr/>
        </p:nvSpPr>
        <p:spPr>
          <a:xfrm>
            <a:off x="2915816" y="5841864"/>
            <a:ext cx="5094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2"/>
              </a:rPr>
              <a:t>https://github.com/Microsoft/Trill</a:t>
            </a:r>
            <a:endParaRPr lang="ja-JP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9688D-601E-435D-9157-03E81C90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9"/>
          <a:stretch/>
        </p:blipFill>
        <p:spPr>
          <a:xfrm>
            <a:off x="828154" y="1089922"/>
            <a:ext cx="7344816" cy="46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7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Tutorial Info: Event Hubs</a:t>
            </a:r>
            <a:endParaRPr kumimoji="1" lang="ja-JP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E584-4260-45A4-8EC4-F917CFE0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38" y="1048700"/>
            <a:ext cx="5193134" cy="4729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0CCEC-53D2-4FEB-8C89-49424726F881}"/>
              </a:ext>
            </a:extLst>
          </p:cNvPr>
          <p:cNvSpPr/>
          <p:nvPr/>
        </p:nvSpPr>
        <p:spPr>
          <a:xfrm>
            <a:off x="179512" y="5777880"/>
            <a:ext cx="88842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3"/>
              </a:rPr>
              <a:t>https://docs.microsoft.com/en-us/azure/event-hubs/event-hubs-dotnet-standard-getstarted-send</a:t>
            </a:r>
            <a:endParaRPr lang="ja-JP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D566-C569-4C87-94CC-1E85D484BF6E}"/>
              </a:ext>
            </a:extLst>
          </p:cNvPr>
          <p:cNvSpPr txBox="1"/>
          <p:nvPr/>
        </p:nvSpPr>
        <p:spPr>
          <a:xfrm>
            <a:off x="591826" y="47928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The up-to-date tutorial is </a:t>
            </a:r>
            <a:r>
              <a:rPr lang="en-US" altLang="ja-JP"/>
              <a:t>in docs.microsoft.com/</a:t>
            </a:r>
            <a:r>
              <a:rPr lang="en-US" altLang="ja-JP" dirty="0" err="1"/>
              <a:t>en</a:t>
            </a:r>
            <a:r>
              <a:rPr lang="en-US" altLang="ja-JP" dirty="0"/>
              <a:t>-us/azure/. Some of Internet articles might be obsolete.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34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Warning</a:t>
            </a:r>
            <a:r>
              <a:rPr kumimoji="1" lang="en-US" altLang="ja-JP" sz="3200" dirty="0"/>
              <a:t> Info: Azure Table </a:t>
            </a:r>
            <a:r>
              <a:rPr lang="en-US" altLang="ja-JP" sz="3200" dirty="0"/>
              <a:t>Storage</a:t>
            </a:r>
            <a:endParaRPr kumimoji="1" lang="ja-JP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D566-C569-4C87-94CC-1E85D484BF6E}"/>
              </a:ext>
            </a:extLst>
          </p:cNvPr>
          <p:cNvSpPr txBox="1"/>
          <p:nvPr/>
        </p:nvSpPr>
        <p:spPr>
          <a:xfrm>
            <a:off x="287524" y="499903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 have following mistake experience. With it, the table access performance became terrible…</a:t>
            </a:r>
            <a:endParaRPr kumimoji="1" lang="ja-JP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26C148-5ADB-4200-83B5-E606504D1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67310"/>
              </p:ext>
            </p:extLst>
          </p:nvPr>
        </p:nvGraphicFramePr>
        <p:xfrm>
          <a:off x="1475656" y="1657379"/>
          <a:ext cx="56402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096">
                  <a:extLst>
                    <a:ext uri="{9D8B030D-6E8A-4147-A177-3AD203B41FA5}">
                      <a16:colId xmlns:a16="http://schemas.microsoft.com/office/drawing/2014/main" val="3512309503"/>
                    </a:ext>
                  </a:extLst>
                </a:gridCol>
                <a:gridCol w="1406423">
                  <a:extLst>
                    <a:ext uri="{9D8B030D-6E8A-4147-A177-3AD203B41FA5}">
                      <a16:colId xmlns:a16="http://schemas.microsoft.com/office/drawing/2014/main" val="1584174604"/>
                    </a:ext>
                  </a:extLst>
                </a:gridCol>
                <a:gridCol w="2353769">
                  <a:extLst>
                    <a:ext uri="{9D8B030D-6E8A-4147-A177-3AD203B41FA5}">
                      <a16:colId xmlns:a16="http://schemas.microsoft.com/office/drawing/2014/main" val="16250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Partition 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Row 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Report data1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Robot1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***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3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Robot2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$$$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06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25E4C8-7E8D-40A4-BABE-84D56DD2DD81}"/>
              </a:ext>
            </a:extLst>
          </p:cNvPr>
          <p:cNvSpPr txBox="1"/>
          <p:nvPr/>
        </p:nvSpPr>
        <p:spPr>
          <a:xfrm>
            <a:off x="506593" y="1255979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Wrong usage:</a:t>
            </a:r>
            <a:endParaRPr kumimoji="1" lang="ja-JP" alt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E83DCFF-458C-4586-AB02-5770FD0031CB}"/>
              </a:ext>
            </a:extLst>
          </p:cNvPr>
          <p:cNvSpPr/>
          <p:nvPr/>
        </p:nvSpPr>
        <p:spPr>
          <a:xfrm>
            <a:off x="3347864" y="3284984"/>
            <a:ext cx="194421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8D8B95-253C-429B-BAB5-9ECE40A6F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34118"/>
              </p:ext>
            </p:extLst>
          </p:nvPr>
        </p:nvGraphicFramePr>
        <p:xfrm>
          <a:off x="1499828" y="4149080"/>
          <a:ext cx="56402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096">
                  <a:extLst>
                    <a:ext uri="{9D8B030D-6E8A-4147-A177-3AD203B41FA5}">
                      <a16:colId xmlns:a16="http://schemas.microsoft.com/office/drawing/2014/main" val="3512309503"/>
                    </a:ext>
                  </a:extLst>
                </a:gridCol>
                <a:gridCol w="1406423">
                  <a:extLst>
                    <a:ext uri="{9D8B030D-6E8A-4147-A177-3AD203B41FA5}">
                      <a16:colId xmlns:a16="http://schemas.microsoft.com/office/drawing/2014/main" val="1584174604"/>
                    </a:ext>
                  </a:extLst>
                </a:gridCol>
                <a:gridCol w="2353769">
                  <a:extLst>
                    <a:ext uri="{9D8B030D-6E8A-4147-A177-3AD203B41FA5}">
                      <a16:colId xmlns:a16="http://schemas.microsoft.com/office/drawing/2014/main" val="16250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Partition 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Row Key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Report data1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Robot1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***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3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Robot2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$$$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NoUse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106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EEE273-F1C9-4D4B-A7C3-8EB635257ED9}"/>
              </a:ext>
            </a:extLst>
          </p:cNvPr>
          <p:cNvSpPr txBox="1"/>
          <p:nvPr/>
        </p:nvSpPr>
        <p:spPr>
          <a:xfrm>
            <a:off x="591826" y="37890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Correct</a:t>
            </a:r>
            <a:r>
              <a:rPr kumimoji="1" lang="en-US" altLang="ja-JP" dirty="0"/>
              <a:t> usage: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ECC0E-E352-41F3-8A45-850C94A72697}"/>
              </a:ext>
            </a:extLst>
          </p:cNvPr>
          <p:cNvSpPr txBox="1"/>
          <p:nvPr/>
        </p:nvSpPr>
        <p:spPr>
          <a:xfrm>
            <a:off x="323528" y="5589240"/>
            <a:ext cx="91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※If Partition Key value is all same, the table access becomes a sequential access </a:t>
            </a:r>
          </a:p>
          <a:p>
            <a:r>
              <a:rPr lang="en-US" altLang="ja-JP" dirty="0"/>
              <a:t>because the chunk of the target partition key is taken in read access.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74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6991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Short Introduction of me and our group </a:t>
            </a:r>
            <a:r>
              <a:rPr lang="en-US" altLang="ja-JP" sz="2800" kern="0" dirty="0" err="1"/>
              <a:t>Wankuma</a:t>
            </a:r>
            <a:r>
              <a:rPr lang="en-US" altLang="ja-JP" sz="2800" kern="0" dirty="0"/>
              <a:t> Alliance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Reporting our previous project, collecting IoT data with Azure 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Guide of Microsoft’s new device, Azure Sphere.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3843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Agenda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36086322"/>
      </p:ext>
    </p:extLst>
  </p:cSld>
  <p:clrMapOvr>
    <a:masterClrMapping/>
  </p:clrMapOvr>
  <p:transition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2nd Request</a:t>
            </a:r>
            <a:endParaRPr lang="ja-JP" altLang="en-US" sz="3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48076-E5CD-43CB-AA31-E71A8FB9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01" y="2276872"/>
            <a:ext cx="2366765" cy="3672408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36AEC0F-426C-41DF-BEE6-B9BC70E4D76A}"/>
              </a:ext>
            </a:extLst>
          </p:cNvPr>
          <p:cNvSpPr txBox="1">
            <a:spLocks/>
          </p:cNvSpPr>
          <p:nvPr/>
        </p:nvSpPr>
        <p:spPr bwMode="auto">
          <a:xfrm>
            <a:off x="628688" y="700913"/>
            <a:ext cx="8280920" cy="150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The client started to say they want to control the reporting devices for mostly security reasons. And collected data needs to be manipulated by SQL.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F819372-28CD-4D5D-9628-8D60A90F8739}"/>
              </a:ext>
            </a:extLst>
          </p:cNvPr>
          <p:cNvSpPr/>
          <p:nvPr/>
        </p:nvSpPr>
        <p:spPr>
          <a:xfrm>
            <a:off x="5292080" y="2874857"/>
            <a:ext cx="3096344" cy="2088232"/>
          </a:xfrm>
          <a:prstGeom prst="wedgeRoundRectCallout">
            <a:avLst>
              <a:gd name="adj1" fmla="val -101786"/>
              <a:gd name="adj2" fmla="val 24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For security, device(robot) registration is needed.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Push notification </a:t>
            </a:r>
            <a:r>
              <a:rPr lang="en-US" altLang="ja-JP" dirty="0">
                <a:solidFill>
                  <a:schemeClr val="tx1"/>
                </a:solidFill>
              </a:rPr>
              <a:t>might be</a:t>
            </a:r>
            <a:r>
              <a:rPr kumimoji="1" lang="en-US" altLang="ja-JP" dirty="0">
                <a:solidFill>
                  <a:schemeClr val="tx1"/>
                </a:solidFill>
              </a:rPr>
              <a:t> needed also.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54015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935757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9633"/>
            <a:ext cx="4002373" cy="75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C45E6-3D4E-4236-BD1D-AD3872BD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022092"/>
            <a:ext cx="3487798" cy="83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7C4E23-739A-4330-AC5D-3F2EE4FC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060848"/>
            <a:ext cx="2568770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935757"/>
            <a:ext cx="2571750" cy="9810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806007" y="2818305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20770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206291" y="2170233"/>
            <a:ext cx="2001432" cy="12961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79187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458084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827078"/>
            <a:ext cx="2339463" cy="205393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50EF79-36DF-4823-945F-39FB82278EC4}"/>
              </a:ext>
            </a:extLst>
          </p:cNvPr>
          <p:cNvSpPr/>
          <p:nvPr/>
        </p:nvSpPr>
        <p:spPr>
          <a:xfrm>
            <a:off x="2154756" y="1568918"/>
            <a:ext cx="2055030" cy="74265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Registration</a:t>
            </a:r>
            <a:endParaRPr kumimoji="1" lang="ja-JP" altLang="en-US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AD467D3-0654-4F08-A5A6-12E091AD075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2nd Version</a:t>
            </a:r>
            <a:endParaRPr lang="ja-JP" altLang="en-US" sz="3200" kern="0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F5C5024F-384E-4EC2-9979-D668E2B5BA33}"/>
              </a:ext>
            </a:extLst>
          </p:cNvPr>
          <p:cNvSpPr/>
          <p:nvPr/>
        </p:nvSpPr>
        <p:spPr>
          <a:xfrm>
            <a:off x="2074606" y="2060848"/>
            <a:ext cx="2055030" cy="600421"/>
          </a:xfrm>
          <a:prstGeom prst="leftArrow">
            <a:avLst/>
          </a:prstGeom>
          <a:solidFill>
            <a:srgbClr val="A3A3E0">
              <a:alpha val="69804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Push Notification</a:t>
            </a:r>
            <a:endParaRPr kumimoji="1" lang="ja-JP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AF456-C39F-4532-B654-6CCE0B711700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87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935757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9633"/>
            <a:ext cx="4002373" cy="75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C45E6-3D4E-4236-BD1D-AD3872BD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022092"/>
            <a:ext cx="3487798" cy="83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7C4E23-739A-4330-AC5D-3F2EE4FC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060848"/>
            <a:ext cx="2568770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935757"/>
            <a:ext cx="2571750" cy="9810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806007" y="2818305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20770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206291" y="2170233"/>
            <a:ext cx="2001432" cy="12961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79187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458084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827078"/>
            <a:ext cx="2339463" cy="205393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50EF79-36DF-4823-945F-39FB82278EC4}"/>
              </a:ext>
            </a:extLst>
          </p:cNvPr>
          <p:cNvSpPr/>
          <p:nvPr/>
        </p:nvSpPr>
        <p:spPr>
          <a:xfrm>
            <a:off x="2154756" y="1568918"/>
            <a:ext cx="2055030" cy="74265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Registration</a:t>
            </a:r>
            <a:endParaRPr kumimoji="1" lang="ja-JP" altLang="en-US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AD467D3-0654-4F08-A5A6-12E091AD075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2nd Version</a:t>
            </a:r>
            <a:endParaRPr lang="ja-JP" altLang="en-US" sz="3200" kern="0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F5C5024F-384E-4EC2-9979-D668E2B5BA33}"/>
              </a:ext>
            </a:extLst>
          </p:cNvPr>
          <p:cNvSpPr/>
          <p:nvPr/>
        </p:nvSpPr>
        <p:spPr>
          <a:xfrm>
            <a:off x="2074606" y="2060848"/>
            <a:ext cx="2055030" cy="600421"/>
          </a:xfrm>
          <a:prstGeom prst="leftArrow">
            <a:avLst/>
          </a:prstGeom>
          <a:solidFill>
            <a:srgbClr val="A3A3E0">
              <a:alpha val="69804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Push Notification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2DE93-D41C-47E8-B8AA-5D9A057CC050}"/>
              </a:ext>
            </a:extLst>
          </p:cNvPr>
          <p:cNvSpPr txBox="1"/>
          <p:nvPr/>
        </p:nvSpPr>
        <p:spPr>
          <a:xfrm>
            <a:off x="6084168" y="2671833"/>
            <a:ext cx="3238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</a:p>
          <a:p>
            <a:r>
              <a:rPr lang="en-US" altLang="ja-JP" sz="2400" dirty="0"/>
              <a:t>:Device Management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284B3-6BBD-4485-9E59-464F1A17D834}"/>
              </a:ext>
            </a:extLst>
          </p:cNvPr>
          <p:cNvSpPr txBox="1"/>
          <p:nvPr/>
        </p:nvSpPr>
        <p:spPr>
          <a:xfrm>
            <a:off x="6084168" y="4043061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AA112-1AD6-41C3-B71F-D260E443DD97}"/>
              </a:ext>
            </a:extLst>
          </p:cNvPr>
          <p:cNvSpPr txBox="1"/>
          <p:nvPr/>
        </p:nvSpPr>
        <p:spPr>
          <a:xfrm>
            <a:off x="6213145" y="5629059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4911956-6103-47B8-A09E-B28AA3BEDBC3}"/>
              </a:ext>
            </a:extLst>
          </p:cNvPr>
          <p:cNvSpPr/>
          <p:nvPr/>
        </p:nvSpPr>
        <p:spPr>
          <a:xfrm>
            <a:off x="6905537" y="1027652"/>
            <a:ext cx="1979712" cy="1301530"/>
          </a:xfrm>
          <a:prstGeom prst="wedgeRoundRectCallout">
            <a:avLst>
              <a:gd name="adj1" fmla="val -74078"/>
              <a:gd name="adj2" fmla="val 498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IoT Hub can receive and send data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D5F568-18C6-47FA-88E5-E2258884E15F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112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935757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9633"/>
            <a:ext cx="4002373" cy="75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C45E6-3D4E-4236-BD1D-AD3872BD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022092"/>
            <a:ext cx="3487798" cy="83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7C4E23-739A-4330-AC5D-3F2EE4FC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060848"/>
            <a:ext cx="2568770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935757"/>
            <a:ext cx="2571750" cy="9810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806007" y="2818305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20770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206291" y="2170233"/>
            <a:ext cx="2001432" cy="12961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79187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458084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827078"/>
            <a:ext cx="2339463" cy="205393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50EF79-36DF-4823-945F-39FB82278EC4}"/>
              </a:ext>
            </a:extLst>
          </p:cNvPr>
          <p:cNvSpPr/>
          <p:nvPr/>
        </p:nvSpPr>
        <p:spPr>
          <a:xfrm>
            <a:off x="2154756" y="1568918"/>
            <a:ext cx="2055030" cy="74265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Registration</a:t>
            </a:r>
            <a:endParaRPr kumimoji="1" lang="ja-JP" altLang="en-US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AD467D3-0654-4F08-A5A6-12E091AD075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2nd Version</a:t>
            </a:r>
            <a:endParaRPr lang="ja-JP" altLang="en-US" sz="3200" kern="0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F5C5024F-384E-4EC2-9979-D668E2B5BA33}"/>
              </a:ext>
            </a:extLst>
          </p:cNvPr>
          <p:cNvSpPr/>
          <p:nvPr/>
        </p:nvSpPr>
        <p:spPr>
          <a:xfrm>
            <a:off x="2074606" y="2060848"/>
            <a:ext cx="2055030" cy="600421"/>
          </a:xfrm>
          <a:prstGeom prst="leftArrow">
            <a:avLst/>
          </a:prstGeom>
          <a:solidFill>
            <a:srgbClr val="A3A3E0">
              <a:alpha val="69804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Push Notification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2DE93-D41C-47E8-B8AA-5D9A057CC050}"/>
              </a:ext>
            </a:extLst>
          </p:cNvPr>
          <p:cNvSpPr txBox="1"/>
          <p:nvPr/>
        </p:nvSpPr>
        <p:spPr>
          <a:xfrm>
            <a:off x="6084168" y="2671833"/>
            <a:ext cx="3238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</a:p>
          <a:p>
            <a:r>
              <a:rPr lang="en-US" altLang="ja-JP" sz="2400" dirty="0"/>
              <a:t>:Device Management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284B3-6BBD-4485-9E59-464F1A17D834}"/>
              </a:ext>
            </a:extLst>
          </p:cNvPr>
          <p:cNvSpPr txBox="1"/>
          <p:nvPr/>
        </p:nvSpPr>
        <p:spPr>
          <a:xfrm>
            <a:off x="6084168" y="4043061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AA112-1AD6-41C3-B71F-D260E443DD97}"/>
              </a:ext>
            </a:extLst>
          </p:cNvPr>
          <p:cNvSpPr txBox="1"/>
          <p:nvPr/>
        </p:nvSpPr>
        <p:spPr>
          <a:xfrm>
            <a:off x="6213145" y="5629059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4911956-6103-47B8-A09E-B28AA3BEDBC3}"/>
              </a:ext>
            </a:extLst>
          </p:cNvPr>
          <p:cNvSpPr/>
          <p:nvPr/>
        </p:nvSpPr>
        <p:spPr>
          <a:xfrm>
            <a:off x="6937709" y="2143989"/>
            <a:ext cx="1979712" cy="1301530"/>
          </a:xfrm>
          <a:prstGeom prst="wedgeRoundRectCallout">
            <a:avLst>
              <a:gd name="adj1" fmla="val -68946"/>
              <a:gd name="adj2" fmla="val 6347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Same as 1st version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6A567-9171-4377-8398-4FFADAD12950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446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935757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9633"/>
            <a:ext cx="4002373" cy="75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C45E6-3D4E-4236-BD1D-AD3872BD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022092"/>
            <a:ext cx="3487798" cy="83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7C4E23-739A-4330-AC5D-3F2EE4FC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060848"/>
            <a:ext cx="2568770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935757"/>
            <a:ext cx="2571750" cy="9810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806007" y="2818305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20770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206291" y="2170233"/>
            <a:ext cx="2001432" cy="12961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79187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458084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827078"/>
            <a:ext cx="2339463" cy="205393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50EF79-36DF-4823-945F-39FB82278EC4}"/>
              </a:ext>
            </a:extLst>
          </p:cNvPr>
          <p:cNvSpPr/>
          <p:nvPr/>
        </p:nvSpPr>
        <p:spPr>
          <a:xfrm>
            <a:off x="2154756" y="1568918"/>
            <a:ext cx="2055030" cy="74265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Registration</a:t>
            </a:r>
            <a:endParaRPr kumimoji="1" lang="ja-JP" altLang="en-US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3AD467D3-0654-4F08-A5A6-12E091AD075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2nd Version</a:t>
            </a:r>
            <a:endParaRPr lang="ja-JP" altLang="en-US" sz="3200" kern="0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F5C5024F-384E-4EC2-9979-D668E2B5BA33}"/>
              </a:ext>
            </a:extLst>
          </p:cNvPr>
          <p:cNvSpPr/>
          <p:nvPr/>
        </p:nvSpPr>
        <p:spPr>
          <a:xfrm>
            <a:off x="2074606" y="2060848"/>
            <a:ext cx="2055030" cy="600421"/>
          </a:xfrm>
          <a:prstGeom prst="leftArrow">
            <a:avLst/>
          </a:prstGeom>
          <a:solidFill>
            <a:srgbClr val="A3A3E0">
              <a:alpha val="69804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Push Notification</a:t>
            </a:r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2DE93-D41C-47E8-B8AA-5D9A057CC050}"/>
              </a:ext>
            </a:extLst>
          </p:cNvPr>
          <p:cNvSpPr txBox="1"/>
          <p:nvPr/>
        </p:nvSpPr>
        <p:spPr>
          <a:xfrm>
            <a:off x="6084168" y="2671833"/>
            <a:ext cx="3238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</a:p>
          <a:p>
            <a:r>
              <a:rPr lang="en-US" altLang="ja-JP" sz="2400" dirty="0"/>
              <a:t>:Device Management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284B3-6BBD-4485-9E59-464F1A17D834}"/>
              </a:ext>
            </a:extLst>
          </p:cNvPr>
          <p:cNvSpPr txBox="1"/>
          <p:nvPr/>
        </p:nvSpPr>
        <p:spPr>
          <a:xfrm>
            <a:off x="6084168" y="4043061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AA112-1AD6-41C3-B71F-D260E443DD97}"/>
              </a:ext>
            </a:extLst>
          </p:cNvPr>
          <p:cNvSpPr txBox="1"/>
          <p:nvPr/>
        </p:nvSpPr>
        <p:spPr>
          <a:xfrm>
            <a:off x="6213145" y="5629059"/>
            <a:ext cx="323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4911956-6103-47B8-A09E-B28AA3BEDBC3}"/>
              </a:ext>
            </a:extLst>
          </p:cNvPr>
          <p:cNvSpPr/>
          <p:nvPr/>
        </p:nvSpPr>
        <p:spPr>
          <a:xfrm>
            <a:off x="6891057" y="3731742"/>
            <a:ext cx="1979712" cy="1301530"/>
          </a:xfrm>
          <a:prstGeom prst="wedgeRoundRectCallout">
            <a:avLst>
              <a:gd name="adj1" fmla="val -68946"/>
              <a:gd name="adj2" fmla="val 6347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Storing into SQL DB for more flexible data manipulation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8825D-389A-4B32-B46B-66D640C27211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462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Price</a:t>
            </a:r>
            <a:endParaRPr kumimoji="1" lang="ja-JP" alt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521B8-6B2A-4A15-9C4E-03940BBDC550}"/>
              </a:ext>
            </a:extLst>
          </p:cNvPr>
          <p:cNvSpPr/>
          <p:nvPr/>
        </p:nvSpPr>
        <p:spPr>
          <a:xfrm>
            <a:off x="2195736" y="5805264"/>
            <a:ext cx="58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https://azure.microsoft.com/en-us/pricing/calculator/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05FE6-A924-4278-A389-289FCF4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1" y="1124744"/>
            <a:ext cx="8808058" cy="38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7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IoT Hub</a:t>
            </a:r>
            <a:endParaRPr kumimoji="1" lang="ja-JP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D566-C569-4C87-94CC-1E85D484BF6E}"/>
              </a:ext>
            </a:extLst>
          </p:cNvPr>
          <p:cNvSpPr txBox="1"/>
          <p:nvPr/>
        </p:nvSpPr>
        <p:spPr>
          <a:xfrm>
            <a:off x="591826" y="479282"/>
            <a:ext cx="736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 the </a:t>
            </a:r>
            <a:r>
              <a:rPr lang="en-US" altLang="ja-JP" dirty="0"/>
              <a:t>2nd</a:t>
            </a:r>
            <a:r>
              <a:rPr kumimoji="1" lang="en-US" altLang="ja-JP" dirty="0"/>
              <a:t> version, the important point is use of IoT Hub.</a:t>
            </a:r>
          </a:p>
          <a:p>
            <a:r>
              <a:rPr lang="en-US" altLang="ja-JP" dirty="0"/>
              <a:t>With it, connected devices can be visible.</a:t>
            </a:r>
            <a:endParaRPr kumimoji="1" lang="en-US" altLang="ja-J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BB3B6-65F3-43D7-AC7D-E3BA61903ADB}"/>
              </a:ext>
            </a:extLst>
          </p:cNvPr>
          <p:cNvSpPr txBox="1"/>
          <p:nvPr/>
        </p:nvSpPr>
        <p:spPr>
          <a:xfrm>
            <a:off x="971600" y="1186251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Comparison between IoT Hub and Event Hubs: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3EDCA-AD10-4BB3-AB19-0480753CF31D}"/>
              </a:ext>
            </a:extLst>
          </p:cNvPr>
          <p:cNvSpPr/>
          <p:nvPr/>
        </p:nvSpPr>
        <p:spPr>
          <a:xfrm>
            <a:off x="737950" y="5733256"/>
            <a:ext cx="7525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2"/>
              </a:rPr>
              <a:t>https://docs.microsoft.com/en-us/azure/iot-hub/iot-hub-compare-event-hubs</a:t>
            </a:r>
            <a:endParaRPr lang="ja-JP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CE581-0D9F-4983-9473-6291E0C7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2" y="1885992"/>
            <a:ext cx="6757764" cy="37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7531-6EFD-4F0D-9326-411D942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-27384"/>
            <a:ext cx="8286808" cy="706437"/>
          </a:xfrm>
        </p:spPr>
        <p:txBody>
          <a:bodyPr/>
          <a:lstStyle/>
          <a:p>
            <a:r>
              <a:rPr lang="en-US" altLang="ja-JP" sz="3200" dirty="0"/>
              <a:t>Point: Azure IoT Hub</a:t>
            </a:r>
            <a:endParaRPr kumimoji="1" lang="ja-JP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D566-C569-4C87-94CC-1E85D484BF6E}"/>
              </a:ext>
            </a:extLst>
          </p:cNvPr>
          <p:cNvSpPr txBox="1"/>
          <p:nvPr/>
        </p:nvSpPr>
        <p:spPr>
          <a:xfrm>
            <a:off x="591826" y="683404"/>
            <a:ext cx="73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Sample codes are in GitHub.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3EDCA-AD10-4BB3-AB19-0480753CF31D}"/>
              </a:ext>
            </a:extLst>
          </p:cNvPr>
          <p:cNvSpPr/>
          <p:nvPr/>
        </p:nvSpPr>
        <p:spPr>
          <a:xfrm>
            <a:off x="737950" y="5733256"/>
            <a:ext cx="7525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2"/>
              </a:rPr>
              <a:t>https://github.com/Azure-Samples/azure-iot-samples-csharp</a:t>
            </a:r>
            <a:endParaRPr lang="ja-JP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6DA5-6064-4CAA-A8D3-7F1149F3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32560"/>
            <a:ext cx="6171583" cy="4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7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5759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But we couldn’t use most of </a:t>
            </a:r>
            <a:r>
              <a:rPr kumimoji="1" lang="en-US" altLang="ja-JP" sz="3200" dirty="0" err="1"/>
              <a:t>Auzre</a:t>
            </a:r>
            <a:r>
              <a:rPr kumimoji="1" lang="en-US" altLang="ja-JP" sz="3200" dirty="0"/>
              <a:t> IoT Hub functions due to the device side limitation.</a:t>
            </a:r>
            <a:br>
              <a:rPr kumimoji="1" lang="en-US" altLang="ja-JP" sz="3200" dirty="0"/>
            </a:br>
            <a:br>
              <a:rPr kumimoji="1" lang="en-US" altLang="ja-JP" sz="3200" dirty="0"/>
            </a:br>
            <a:r>
              <a:rPr kumimoji="1" lang="en-US" altLang="ja-JP" sz="3200" dirty="0"/>
              <a:t>And we, developers</a:t>
            </a:r>
            <a:r>
              <a:rPr lang="en-US" altLang="ja-JP" sz="3200" dirty="0"/>
              <a:t>, got bye-bye…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486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5070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Azure sphere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356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D7-6473-4751-80DA-5A9063EC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Very Secure IoT</a:t>
            </a:r>
            <a:r>
              <a:rPr kumimoji="1" lang="en-US" altLang="ja-JP" sz="3200" dirty="0"/>
              <a:t> Device from MS: </a:t>
            </a:r>
            <a:br>
              <a:rPr kumimoji="1" lang="en-US" altLang="ja-JP" sz="3200" dirty="0"/>
            </a:br>
            <a:r>
              <a:rPr kumimoji="1" lang="en-US" altLang="ja-JP" sz="3200" dirty="0"/>
              <a:t>Azure Sphere</a:t>
            </a:r>
            <a:endParaRPr kumimoji="1" lang="ja-JP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E1149-66E5-40A3-94D8-1697FA42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87"/>
          <a:stretch/>
        </p:blipFill>
        <p:spPr>
          <a:xfrm>
            <a:off x="539552" y="2811044"/>
            <a:ext cx="4643438" cy="2673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471780-AD94-47E1-B7F0-85802A7E794F}"/>
              </a:ext>
            </a:extLst>
          </p:cNvPr>
          <p:cNvSpPr/>
          <p:nvPr/>
        </p:nvSpPr>
        <p:spPr>
          <a:xfrm>
            <a:off x="1533430" y="5756831"/>
            <a:ext cx="711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https://azure.microsoft.com/en-us/services/azure-sphere/</a:t>
            </a:r>
            <a:endParaRPr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326EB-7978-40EC-A2B2-45B86F062859}"/>
              </a:ext>
            </a:extLst>
          </p:cNvPr>
          <p:cNvSpPr txBox="1"/>
          <p:nvPr/>
        </p:nvSpPr>
        <p:spPr>
          <a:xfrm>
            <a:off x="611560" y="1136522"/>
            <a:ext cx="736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Recently, Microsoft released secure IoT device, Azure Sphere. It’s very secure according to Microsoft. Thus, in the case we faced, maybe it matches and deserves to be tried.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0C290-FE28-47D4-BF54-59E2B40F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871240"/>
            <a:ext cx="2765864" cy="26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8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D7-6473-4751-80DA-5A9063EC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Azure Sphere scenario</a:t>
            </a:r>
            <a:endParaRPr kumimoji="1" lang="ja-JP" altLang="en-US" sz="3200" dirty="0"/>
          </a:p>
        </p:txBody>
      </p:sp>
      <p:pic>
        <p:nvPicPr>
          <p:cNvPr id="2052" name="Picture 4" descr="Connects to IoT, Security Service, and manufacturer cloud tenant">
            <a:extLst>
              <a:ext uri="{FF2B5EF4-FFF2-40B4-BE49-F238E27FC236}">
                <a16:creationId xmlns:a16="http://schemas.microsoft.com/office/drawing/2014/main" id="{9B02A1DE-3C21-4228-9CFD-1CDB74CA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4784"/>
            <a:ext cx="5769334" cy="41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788211-61EF-4318-B6DD-C17FC9B5A6E0}"/>
              </a:ext>
            </a:extLst>
          </p:cNvPr>
          <p:cNvSpPr/>
          <p:nvPr/>
        </p:nvSpPr>
        <p:spPr>
          <a:xfrm>
            <a:off x="692696" y="5805264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https://docs.microsoft.com/en-us/azure-sphere/product-overview/scenario</a:t>
            </a:r>
            <a:endParaRPr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6FC1E-CDF4-4C1B-84D9-A37490D73266}"/>
              </a:ext>
            </a:extLst>
          </p:cNvPr>
          <p:cNvSpPr txBox="1"/>
          <p:nvPr/>
        </p:nvSpPr>
        <p:spPr>
          <a:xfrm>
            <a:off x="611560" y="692696"/>
            <a:ext cx="775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Azure Sphere is expected to embedded into home devices in future.</a:t>
            </a:r>
          </a:p>
        </p:txBody>
      </p:sp>
    </p:spTree>
    <p:extLst>
      <p:ext uri="{BB962C8B-B14F-4D97-AF65-F5344CB8AC3E}">
        <p14:creationId xmlns:p14="http://schemas.microsoft.com/office/powerpoint/2010/main" val="350670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D7-6473-4751-80DA-5A9063EC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Azure Sphere with Azure</a:t>
            </a:r>
            <a:endParaRPr kumimoji="1" lang="ja-JP" alt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88211-61EF-4318-B6DD-C17FC9B5A6E0}"/>
              </a:ext>
            </a:extLst>
          </p:cNvPr>
          <p:cNvSpPr/>
          <p:nvPr/>
        </p:nvSpPr>
        <p:spPr>
          <a:xfrm>
            <a:off x="692696" y="5518973"/>
            <a:ext cx="775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2"/>
              </a:rPr>
              <a:t>https://www.microsoft.com/en-us/azure-sphere/wp-content/uploads/sites/7/2018/04/AzureSphere_OpenCloud.pdf</a:t>
            </a:r>
            <a:endParaRPr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6FC1E-CDF4-4C1B-84D9-A37490D73266}"/>
              </a:ext>
            </a:extLst>
          </p:cNvPr>
          <p:cNvSpPr txBox="1"/>
          <p:nvPr/>
        </p:nvSpPr>
        <p:spPr>
          <a:xfrm>
            <a:off x="611560" y="692696"/>
            <a:ext cx="775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Azure Sphere </a:t>
            </a:r>
            <a:r>
              <a:rPr lang="en-US" altLang="ja-JP" sz="2000" dirty="0"/>
              <a:t>will be very secure with Azure service.</a:t>
            </a:r>
            <a:endParaRPr kumimoji="1" lang="en-US" altLang="ja-JP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B24B1-277D-4790-B02D-38FD2E7E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226262"/>
            <a:ext cx="6264696" cy="42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D7-6473-4751-80DA-5A9063EC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How to get Azure Sphere</a:t>
            </a:r>
            <a:endParaRPr kumimoji="1" lang="ja-JP" alt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88211-61EF-4318-B6DD-C17FC9B5A6E0}"/>
              </a:ext>
            </a:extLst>
          </p:cNvPr>
          <p:cNvSpPr/>
          <p:nvPr/>
        </p:nvSpPr>
        <p:spPr>
          <a:xfrm>
            <a:off x="413015" y="5802714"/>
            <a:ext cx="8317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2"/>
              </a:rPr>
              <a:t>https://www.seeedstudio.com/Azure-Sphere-MT3620-Development-Kit-US-Version.html</a:t>
            </a:r>
            <a:endParaRPr lang="ja-JP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6FC1E-CDF4-4C1B-84D9-A37490D73266}"/>
              </a:ext>
            </a:extLst>
          </p:cNvPr>
          <p:cNvSpPr txBox="1"/>
          <p:nvPr/>
        </p:nvSpPr>
        <p:spPr>
          <a:xfrm>
            <a:off x="395536" y="692696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It can be ordered from Web but not sure if it can be delivered to Manila…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18691-F069-4E40-82E9-C9FFA938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1323208"/>
            <a:ext cx="6176150" cy="332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EA1FC-84A7-4521-9764-E0110038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92" y="3861048"/>
            <a:ext cx="2707074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6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60D7-6473-4751-80DA-5A9063EC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How to use Azure Sphere</a:t>
            </a:r>
            <a:endParaRPr kumimoji="1" lang="ja-JP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6FC1E-CDF4-4C1B-84D9-A37490D73266}"/>
              </a:ext>
            </a:extLst>
          </p:cNvPr>
          <p:cNvSpPr txBox="1"/>
          <p:nvPr/>
        </p:nvSpPr>
        <p:spPr>
          <a:xfrm>
            <a:off x="395536" y="692696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To use Azure Sphere, following preparations are needed.</a:t>
            </a:r>
          </a:p>
          <a:p>
            <a:endParaRPr lang="en-US" altLang="ja-JP" sz="2000" dirty="0"/>
          </a:p>
          <a:p>
            <a:pPr marL="457200" indent="-457200">
              <a:buAutoNum type="arabicPeriod"/>
            </a:pPr>
            <a:r>
              <a:rPr lang="en-US" altLang="ja-JP" sz="2000" dirty="0"/>
              <a:t>Visual Studio 2017</a:t>
            </a:r>
            <a:r>
              <a:rPr lang="ja-JP" altLang="en-US" sz="2000" dirty="0"/>
              <a:t> </a:t>
            </a:r>
            <a:r>
              <a:rPr lang="en-US" altLang="ja-JP" sz="2000" dirty="0"/>
              <a:t>&amp;</a:t>
            </a:r>
            <a:r>
              <a:rPr lang="ja-JP" altLang="en-US" sz="2000" dirty="0"/>
              <a:t> </a:t>
            </a:r>
            <a:r>
              <a:rPr lang="en-US" altLang="ja-JP" sz="2000" dirty="0"/>
              <a:t>Azure Sphere SDK for Visual Studio</a:t>
            </a:r>
          </a:p>
          <a:p>
            <a:pPr marL="457200" indent="-457200">
              <a:buAutoNum type="arabicPeriod"/>
            </a:pPr>
            <a:r>
              <a:rPr lang="en-US" altLang="ja-JP" sz="2000" dirty="0"/>
              <a:t>Creating Azure Sphere tenant in Azure, which needs original domain.</a:t>
            </a:r>
          </a:p>
          <a:p>
            <a:pPr marL="457200" indent="-457200">
              <a:buAutoNum type="arabicPeriod"/>
            </a:pPr>
            <a:r>
              <a:rPr lang="en-US" altLang="ja-JP" sz="2000" dirty="0"/>
              <a:t>Relating Azure Sphere device to Azure service</a:t>
            </a:r>
          </a:p>
          <a:p>
            <a:pPr marL="457200" indent="-457200">
              <a:buAutoNum type="arabicPeriod"/>
            </a:pPr>
            <a:r>
              <a:rPr lang="en-US" altLang="ja-JP" sz="2000" dirty="0"/>
              <a:t>Deploying a program into Azure Sphere device</a:t>
            </a:r>
            <a:endParaRPr kumimoji="1" lang="en-US" altLang="ja-JP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DE48D-B020-4168-B739-349C2174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2605772"/>
            <a:ext cx="2990681" cy="363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842F8-A95D-4A73-9041-D21EA04526DC}"/>
              </a:ext>
            </a:extLst>
          </p:cNvPr>
          <p:cNvSpPr txBox="1"/>
          <p:nvPr/>
        </p:nvSpPr>
        <p:spPr>
          <a:xfrm>
            <a:off x="3779912" y="2852936"/>
            <a:ext cx="5040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Application is written in C language and supports single task only in current preview version.</a:t>
            </a:r>
          </a:p>
          <a:p>
            <a:endParaRPr lang="en-US" altLang="ja-JP" sz="2000" dirty="0"/>
          </a:p>
          <a:p>
            <a:r>
              <a:rPr lang="en-US" altLang="ja-JP" sz="2000" dirty="0"/>
              <a:t>Guaranteeing security makes lots of limitations…</a:t>
            </a:r>
            <a:endParaRPr kumimoji="1" lang="en-US" altLang="ja-JP" sz="20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F4C9F74-4A1F-4D3C-8439-7217151A3C22}"/>
              </a:ext>
            </a:extLst>
          </p:cNvPr>
          <p:cNvSpPr/>
          <p:nvPr/>
        </p:nvSpPr>
        <p:spPr>
          <a:xfrm>
            <a:off x="2555776" y="5322168"/>
            <a:ext cx="2808312" cy="843136"/>
          </a:xfrm>
          <a:prstGeom prst="wedgeRoundRectCallout">
            <a:avLst>
              <a:gd name="adj1" fmla="val -67055"/>
              <a:gd name="adj2" fmla="val -557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Original domain is needed.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85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Demo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3864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END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195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9089C-C91B-4774-A6CB-C0F17863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2650555"/>
            <a:ext cx="8286808" cy="706437"/>
          </a:xfrm>
        </p:spPr>
        <p:txBody>
          <a:bodyPr/>
          <a:lstStyle/>
          <a:p>
            <a:r>
              <a:rPr lang="en-US" altLang="ja-JP" sz="3200" dirty="0"/>
              <a:t>Extra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8826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About </a:t>
            </a:r>
            <a:r>
              <a:rPr lang="en-US" altLang="ja-JP" sz="3200" kern="0" dirty="0" err="1"/>
              <a:t>Wankuma</a:t>
            </a:r>
            <a:endParaRPr lang="ja-JP" altLang="en-US" sz="3200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431540" y="3541074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Wan-</a:t>
            </a:r>
            <a:r>
              <a:rPr lang="ja-JP" altLang="en-US" dirty="0"/>
              <a:t>わん</a:t>
            </a:r>
            <a:r>
              <a:rPr lang="en-US" altLang="ja-JP" dirty="0"/>
              <a:t>- is “bowwow” by dog in Japanese.</a:t>
            </a:r>
          </a:p>
          <a:p>
            <a:pPr algn="l"/>
            <a:r>
              <a:rPr lang="en-US" altLang="ja-JP" dirty="0"/>
              <a:t>Kuma-</a:t>
            </a:r>
            <a:r>
              <a:rPr lang="ja-JP" altLang="en-US" dirty="0"/>
              <a:t>くま</a:t>
            </a:r>
            <a:r>
              <a:rPr lang="en-US" altLang="ja-JP" dirty="0"/>
              <a:t>- is “bear” in Japanese.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The 2 founder of </a:t>
            </a:r>
            <a:r>
              <a:rPr lang="en-US" altLang="ja-JP" dirty="0" err="1"/>
              <a:t>Wankuma</a:t>
            </a:r>
            <a:r>
              <a:rPr lang="en-US" altLang="ja-JP" dirty="0"/>
              <a:t> Alliance named it with almost joking, but the activity became quite long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0E73F74-8024-47AA-AEA8-497BF790C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3059832" y="1340768"/>
            <a:ext cx="2736304" cy="197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272061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233772" y="764704"/>
            <a:ext cx="8676456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Name: 	</a:t>
            </a:r>
            <a:r>
              <a:rPr lang="en-US" altLang="ja-JP" dirty="0" err="1"/>
              <a:t>Tomoya</a:t>
            </a:r>
            <a:r>
              <a:rPr lang="en-US" altLang="ja-JP" dirty="0"/>
              <a:t> Yamanaka(Japanese)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Place:		Ortigas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Facebook:	</a:t>
            </a:r>
            <a:r>
              <a:rPr lang="en-US" altLang="ja-JP" dirty="0">
                <a:hlinkClick r:id="rId3"/>
              </a:rPr>
              <a:t>https://www.facebook.com/tomoya.yamanaka.54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Activity:	</a:t>
            </a:r>
            <a:r>
              <a:rPr lang="en-US" altLang="ja-JP" dirty="0" err="1"/>
              <a:t>Wankuma</a:t>
            </a:r>
            <a:r>
              <a:rPr lang="en-US" altLang="ja-JP" dirty="0"/>
              <a:t> Alliance Manila</a:t>
            </a:r>
          </a:p>
          <a:p>
            <a:pPr algn="l"/>
            <a:r>
              <a:rPr lang="en-US" altLang="ja-JP" dirty="0"/>
              <a:t>		(IT Seminar Group)</a:t>
            </a:r>
          </a:p>
          <a:p>
            <a:pPr algn="l"/>
            <a:r>
              <a:rPr lang="en-US" altLang="ja-JP" dirty="0"/>
              <a:t>Facebook:	</a:t>
            </a:r>
            <a:r>
              <a:rPr lang="en-US" altLang="ja-JP" dirty="0">
                <a:hlinkClick r:id="rId4"/>
              </a:rPr>
              <a:t>https://www.facebook.com/groups/WankumaAlliancePh/</a:t>
            </a:r>
            <a:endParaRPr lang="en-US" altLang="ja-JP" dirty="0"/>
          </a:p>
          <a:p>
            <a:pPr algn="l"/>
            <a:r>
              <a:rPr lang="en-US" altLang="ja-JP" dirty="0"/>
              <a:t>	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Self Introduction</a:t>
            </a:r>
            <a:endParaRPr lang="ja-JP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829862352"/>
      </p:ext>
    </p:extLst>
  </p:cSld>
  <p:clrMapOvr>
    <a:masterClrMapping/>
  </p:clrMapOvr>
  <p:transition>
    <p:wipe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51845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 err="1"/>
              <a:t>Wankuma</a:t>
            </a:r>
            <a:r>
              <a:rPr lang="en-US" altLang="ja-JP" sz="3200" kern="0" dirty="0"/>
              <a:t> Alliance @Tokyo</a:t>
            </a:r>
            <a:endParaRPr lang="ja-JP" altLang="en-US" sz="32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6B10B-F1D3-4916-9193-6819958E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62006"/>
            <a:ext cx="7969877" cy="50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68"/>
      </p:ext>
    </p:extLst>
  </p:cSld>
  <p:clrMapOvr>
    <a:masterClrMapping/>
  </p:clrMapOvr>
  <p:transition>
    <p:wipe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966A-951B-415B-A428-F9906523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It seems not so successful as business…</a:t>
            </a:r>
            <a:endParaRPr kumimoji="1" lang="ja-JP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0AE06-350A-4681-B376-392FD1E6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142101"/>
            <a:ext cx="7066359" cy="3738272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4E375F14-316B-42D1-8360-361B9DA68E1E}"/>
              </a:ext>
            </a:extLst>
          </p:cNvPr>
          <p:cNvSpPr txBox="1">
            <a:spLocks/>
          </p:cNvSpPr>
          <p:nvPr/>
        </p:nvSpPr>
        <p:spPr bwMode="auto">
          <a:xfrm>
            <a:off x="357158" y="620688"/>
            <a:ext cx="860733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There was news that most companies didn’t extend their robot lease contracts…</a:t>
            </a:r>
          </a:p>
          <a:p>
            <a:pPr algn="l"/>
            <a:r>
              <a:rPr lang="en-US" altLang="ja-JP" kern="0" dirty="0"/>
              <a:t>Even with advanced technologies, companies still need challenges</a:t>
            </a:r>
          </a:p>
        </p:txBody>
      </p:sp>
    </p:spTree>
    <p:extLst>
      <p:ext uri="{BB962C8B-B14F-4D97-AF65-F5344CB8AC3E}">
        <p14:creationId xmlns:p14="http://schemas.microsoft.com/office/powerpoint/2010/main" val="3963137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F748-4F99-4420-B24C-08300DA5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Azure Sphere event in Singapore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16AAC-18C6-4808-94C9-073CA699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1075"/>
            <a:ext cx="8028384" cy="4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Collecting </a:t>
            </a:r>
            <a:r>
              <a:rPr lang="en-US" altLang="ja-JP" dirty="0" err="1"/>
              <a:t>Iot</a:t>
            </a:r>
            <a:r>
              <a:rPr lang="en-US" altLang="ja-JP" dirty="0"/>
              <a:t> data with azure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747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with Azure</a:t>
            </a:r>
            <a:endParaRPr lang="ja-JP" altLang="en-US" sz="320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3840B-FF6E-4AC4-BA33-091E1CAE4454}"/>
              </a:ext>
            </a:extLst>
          </p:cNvPr>
          <p:cNvSpPr/>
          <p:nvPr/>
        </p:nvSpPr>
        <p:spPr>
          <a:xfrm>
            <a:off x="647564" y="537321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https://www.softbank.jp/en/corp/group/sbr/news/press/2016/20160308_01/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E96A8-5670-41C2-915E-1183BFB7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64" y="1301542"/>
            <a:ext cx="4237107" cy="4143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48076-E5CD-43CB-AA31-E71A8FB9C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9" y="1366011"/>
            <a:ext cx="2592288" cy="4022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2215A-4C5D-4FE8-9321-54A726722A73}"/>
              </a:ext>
            </a:extLst>
          </p:cNvPr>
          <p:cNvSpPr/>
          <p:nvPr/>
        </p:nvSpPr>
        <p:spPr>
          <a:xfrm>
            <a:off x="2267523" y="576019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6"/>
              </a:rPr>
              <a:t>https://en.wikipedia.org/wiki/Pepper_(robot)</a:t>
            </a:r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A36AEC0F-426C-41DF-BEE6-B9BC70E4D76A}"/>
              </a:ext>
            </a:extLst>
          </p:cNvPr>
          <p:cNvSpPr txBox="1">
            <a:spLocks/>
          </p:cNvSpPr>
          <p:nvPr/>
        </p:nvSpPr>
        <p:spPr bwMode="auto">
          <a:xfrm>
            <a:off x="882168" y="556897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We have IoT data collecting system experience.</a:t>
            </a:r>
          </a:p>
          <a:p>
            <a:pPr algn="l"/>
            <a:r>
              <a:rPr lang="en-US" altLang="ja-JP" dirty="0"/>
              <a:t>I’d like to share the experience.</a:t>
            </a:r>
          </a:p>
        </p:txBody>
      </p:sp>
    </p:spTree>
    <p:extLst>
      <p:ext uri="{BB962C8B-B14F-4D97-AF65-F5344CB8AC3E}">
        <p14:creationId xmlns:p14="http://schemas.microsoft.com/office/powerpoint/2010/main" val="1297132016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1st Request</a:t>
            </a:r>
            <a:endParaRPr lang="ja-JP" altLang="en-US" sz="3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48076-E5CD-43CB-AA31-E71A8FB9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01" y="2276872"/>
            <a:ext cx="2366765" cy="3672408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36AEC0F-426C-41DF-BEE6-B9BC70E4D76A}"/>
              </a:ext>
            </a:extLst>
          </p:cNvPr>
          <p:cNvSpPr txBox="1">
            <a:spLocks/>
          </p:cNvSpPr>
          <p:nvPr/>
        </p:nvSpPr>
        <p:spPr bwMode="auto">
          <a:xfrm>
            <a:off x="882168" y="556897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The client wanted to collect data from their product robots.</a:t>
            </a:r>
          </a:p>
          <a:p>
            <a:pPr algn="l"/>
            <a:r>
              <a:rPr lang="en-US" altLang="ja-JP" dirty="0"/>
              <a:t>They expected millions of report data per hour because they wanted to sell quite lots of robots. </a:t>
            </a:r>
          </a:p>
          <a:p>
            <a:pPr algn="l"/>
            <a:r>
              <a:rPr lang="en-US" altLang="ja-JP" dirty="0"/>
              <a:t>The collected reports will be analyzed by different group.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F819372-28CD-4D5D-9628-8D60A90F8739}"/>
              </a:ext>
            </a:extLst>
          </p:cNvPr>
          <p:cNvSpPr/>
          <p:nvPr/>
        </p:nvSpPr>
        <p:spPr>
          <a:xfrm>
            <a:off x="5292080" y="2874857"/>
            <a:ext cx="2808312" cy="2088232"/>
          </a:xfrm>
          <a:prstGeom prst="wedgeRoundRectCallout">
            <a:avLst>
              <a:gd name="adj1" fmla="val -101786"/>
              <a:gd name="adj2" fmla="val 24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Millions of</a:t>
            </a:r>
            <a:r>
              <a:rPr kumimoji="1" lang="en-US" altLang="ja-JP" dirty="0">
                <a:solidFill>
                  <a:schemeClr val="tx1"/>
                </a:solidFill>
              </a:rPr>
              <a:t> reports will be generated!!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01792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863749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0481"/>
            <a:ext cx="4002373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863749"/>
            <a:ext cx="2571750" cy="9810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181555" y="1047350"/>
            <a:ext cx="2001432" cy="23926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Super </a:t>
            </a:r>
            <a:r>
              <a:rPr kumimoji="1" lang="en-US" altLang="ja-JP" dirty="0"/>
              <a:t>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07179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386076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755070"/>
            <a:ext cx="2339463" cy="2053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73644-8453-4B36-855B-1D66FFFE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91" y="1852173"/>
            <a:ext cx="2377133" cy="91359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789588" y="271216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C683A3-C040-4991-8630-636B4AD1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91" y="5117898"/>
            <a:ext cx="3241229" cy="75937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198550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9379A0FB-DDD5-4DA9-81CF-FF8E797E66F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1st version</a:t>
            </a:r>
            <a:endParaRPr lang="ja-JP" altLang="en-US" sz="3200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5CE50-C09B-4647-AABC-1AFBD12FAF40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02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CD4DE1-14F7-4C4A-8AFB-448DE423A2AA}"/>
              </a:ext>
            </a:extLst>
          </p:cNvPr>
          <p:cNvSpPr/>
          <p:nvPr/>
        </p:nvSpPr>
        <p:spPr>
          <a:xfrm>
            <a:off x="3923928" y="863749"/>
            <a:ext cx="4700196" cy="5229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BB05-F8A9-4F82-867C-60FE8A0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9" y="3500481"/>
            <a:ext cx="4002373" cy="7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30650-F0ED-4D32-932A-F6192A60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60" y="863749"/>
            <a:ext cx="2571750" cy="9810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6ABEAC-7D94-453F-9E18-A725ED1831EA}"/>
              </a:ext>
            </a:extLst>
          </p:cNvPr>
          <p:cNvSpPr/>
          <p:nvPr/>
        </p:nvSpPr>
        <p:spPr>
          <a:xfrm>
            <a:off x="2181555" y="1047350"/>
            <a:ext cx="2001432" cy="23926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Super lots of reports</a:t>
            </a:r>
            <a:endParaRPr kumimoji="1"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BD95F-2A38-4613-B16E-FB937084F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20" y="1007179"/>
            <a:ext cx="2339463" cy="2053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38F94-19BB-4657-A9A9-C6C0A1256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" y="1386076"/>
            <a:ext cx="2339463" cy="2053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2CE-346F-4E88-B7E8-03E427666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6" y="1755070"/>
            <a:ext cx="2339463" cy="2053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373644-8453-4B36-855B-1D66FFFE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91" y="1852173"/>
            <a:ext cx="2377133" cy="91359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12C5BEA-7513-40A4-9EE0-B9915C2EBFFD}"/>
              </a:ext>
            </a:extLst>
          </p:cNvPr>
          <p:cNvSpPr/>
          <p:nvPr/>
        </p:nvSpPr>
        <p:spPr>
          <a:xfrm>
            <a:off x="4789588" y="2712162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C683A3-C040-4991-8630-636B4AD1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91" y="5117898"/>
            <a:ext cx="3241229" cy="75937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136B3A5-8501-4D7E-B359-75EB64113B51}"/>
              </a:ext>
            </a:extLst>
          </p:cNvPr>
          <p:cNvSpPr/>
          <p:nvPr/>
        </p:nvSpPr>
        <p:spPr>
          <a:xfrm>
            <a:off x="4818583" y="4198550"/>
            <a:ext cx="648072" cy="965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9379A0FB-DDD5-4DA9-81CF-FF8E797E66F7}"/>
              </a:ext>
            </a:extLst>
          </p:cNvPr>
          <p:cNvSpPr txBox="1">
            <a:spLocks/>
          </p:cNvSpPr>
          <p:nvPr/>
        </p:nvSpPr>
        <p:spPr bwMode="auto">
          <a:xfrm>
            <a:off x="628688" y="20923"/>
            <a:ext cx="842493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/>
              <a:t>IoT data collecting system 1st version</a:t>
            </a:r>
            <a:endParaRPr lang="ja-JP" altLang="en-US" sz="3200" kern="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94309CB-9050-4663-B35B-885D3A3BE654}"/>
              </a:ext>
            </a:extLst>
          </p:cNvPr>
          <p:cNvSpPr/>
          <p:nvPr/>
        </p:nvSpPr>
        <p:spPr>
          <a:xfrm>
            <a:off x="7158260" y="880585"/>
            <a:ext cx="1979712" cy="1301530"/>
          </a:xfrm>
          <a:prstGeom prst="wedgeRoundRectCallout">
            <a:avLst>
              <a:gd name="adj1" fmla="val -84984"/>
              <a:gd name="adj2" fmla="val 3713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Event Hubs can process billions of request per day.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FBB2-2FC6-4930-A5F0-F6363296D90F}"/>
              </a:ext>
            </a:extLst>
          </p:cNvPr>
          <p:cNvSpPr txBox="1"/>
          <p:nvPr/>
        </p:nvSpPr>
        <p:spPr>
          <a:xfrm>
            <a:off x="6254270" y="246805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:Receiving</a:t>
            </a:r>
            <a:endParaRPr kumimoji="1" lang="ja-JP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B85E3-606D-4287-BB8D-F1A9E638A15D}"/>
              </a:ext>
            </a:extLst>
          </p:cNvPr>
          <p:cNvSpPr txBox="1"/>
          <p:nvPr/>
        </p:nvSpPr>
        <p:spPr>
          <a:xfrm>
            <a:off x="6364838" y="4072357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:Filtering</a:t>
            </a:r>
            <a:endParaRPr kumimoji="1" lang="ja-JP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4F0A0-E8E4-4B75-93E8-298BAAFDEDEB}"/>
              </a:ext>
            </a:extLst>
          </p:cNvPr>
          <p:cNvSpPr txBox="1"/>
          <p:nvPr/>
        </p:nvSpPr>
        <p:spPr>
          <a:xfrm>
            <a:off x="6364838" y="556634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:Storing</a:t>
            </a:r>
            <a:endParaRPr kumimoji="1" lang="ja-JP" alt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66570-0062-45CD-83AB-36E47DE256C3}"/>
              </a:ext>
            </a:extLst>
          </p:cNvPr>
          <p:cNvSpPr/>
          <p:nvPr/>
        </p:nvSpPr>
        <p:spPr>
          <a:xfrm>
            <a:off x="519876" y="3933056"/>
            <a:ext cx="2994260" cy="1877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dirty="0"/>
              <a:t>Content of reports:</a:t>
            </a:r>
          </a:p>
          <a:p>
            <a:r>
              <a:rPr lang="en-US" altLang="ja-JP" dirty="0"/>
              <a:t> -When to recognize visitor</a:t>
            </a:r>
          </a:p>
          <a:p>
            <a:r>
              <a:rPr lang="en-US" altLang="ja-JP" dirty="0"/>
              <a:t> -Gender of visitor</a:t>
            </a:r>
          </a:p>
          <a:p>
            <a:r>
              <a:rPr lang="en-US" altLang="ja-JP" dirty="0"/>
              <a:t> -Age of visitor</a:t>
            </a:r>
          </a:p>
          <a:p>
            <a:r>
              <a:rPr lang="en-US" altLang="ja-JP" dirty="0"/>
              <a:t> -# of visitor</a:t>
            </a:r>
          </a:p>
          <a:p>
            <a:r>
              <a:rPr lang="en-US" altLang="ja-JP" dirty="0"/>
              <a:t>   and so 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9968323"/>
      </p:ext>
    </p:extLst>
  </p:cSld>
  <p:clrMapOvr>
    <a:masterClrMapping/>
  </p:clrMapOvr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14149</TotalTime>
  <Words>1474</Words>
  <Application>Microsoft Office PowerPoint</Application>
  <PresentationFormat>On-screen Show (4:3)</PresentationFormat>
  <Paragraphs>239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ＭＳ Ｐゴシック</vt:lpstr>
      <vt:lpstr>Arial</vt:lpstr>
      <vt:lpstr>Calibri</vt:lpstr>
      <vt:lpstr>スライドマスタT62</vt:lpstr>
      <vt:lpstr>Collecting IoT Data  with Azure</vt:lpstr>
      <vt:lpstr>PowerPoint Presentation</vt:lpstr>
      <vt:lpstr>Introduction</vt:lpstr>
      <vt:lpstr>PowerPoint Presentation</vt:lpstr>
      <vt:lpstr>Collecting Iot data with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</vt:lpstr>
      <vt:lpstr>Point: Azure Stream Analytics</vt:lpstr>
      <vt:lpstr>Point: Azure Stream Analytics</vt:lpstr>
      <vt:lpstr>Point: Azure Stream Analytics</vt:lpstr>
      <vt:lpstr>Point: Azure Stream Analytics</vt:lpstr>
      <vt:lpstr>Tutorial Info: Event Hubs</vt:lpstr>
      <vt:lpstr>Warning Info: Azure Table Storage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</vt:lpstr>
      <vt:lpstr>Point: Azure IoT Hub</vt:lpstr>
      <vt:lpstr>Point: Azure IoT Hub</vt:lpstr>
      <vt:lpstr>Demo</vt:lpstr>
      <vt:lpstr>But we couldn’t use most of Auzre IoT Hub functions due to the device side limitation.  And we, developers, got bye-bye…</vt:lpstr>
      <vt:lpstr>Azure sphere</vt:lpstr>
      <vt:lpstr>Very Secure IoT Device from MS:  Azure Sphere</vt:lpstr>
      <vt:lpstr>Azure Sphere scenario</vt:lpstr>
      <vt:lpstr>Azure Sphere with Azure</vt:lpstr>
      <vt:lpstr>How to get Azure Sphere</vt:lpstr>
      <vt:lpstr>How to use Azure Sphere</vt:lpstr>
      <vt:lpstr>Demo</vt:lpstr>
      <vt:lpstr>END</vt:lpstr>
      <vt:lpstr>Extra</vt:lpstr>
      <vt:lpstr>PowerPoint Presentation</vt:lpstr>
      <vt:lpstr>PowerPoint Presentation</vt:lpstr>
      <vt:lpstr>It seems not so successful as business…</vt:lpstr>
      <vt:lpstr>Azure Sphere event in Singapore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Yamanaka</cp:lastModifiedBy>
  <cp:revision>339</cp:revision>
  <cp:lastPrinted>2011-11-18T12:39:41Z</cp:lastPrinted>
  <dcterms:created xsi:type="dcterms:W3CDTF">2009-05-03T11:34:41Z</dcterms:created>
  <dcterms:modified xsi:type="dcterms:W3CDTF">2019-04-26T22:45:59Z</dcterms:modified>
</cp:coreProperties>
</file>